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3" r:id="rId4"/>
    <p:sldId id="257" r:id="rId5"/>
    <p:sldId id="258" r:id="rId6"/>
    <p:sldId id="259" r:id="rId7"/>
    <p:sldId id="260" r:id="rId8"/>
    <p:sldId id="261" r:id="rId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7258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2377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5461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4308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3337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2389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3612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0514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4106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39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86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48A55-D491-4B27-9ADE-B1F69BD14020}" type="datetimeFigureOut">
              <a:rPr lang="zh-TW" altLang="en-US" smtClean="0"/>
              <a:t>2025/5/24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6AA22-3175-407E-AB74-51A1753B0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379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Diffusion Model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1224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824" y="124288"/>
            <a:ext cx="2696018" cy="353852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359795" y="319882"/>
            <a:ext cx="550012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I. Leveraging Open Models</a:t>
            </a:r>
          </a:p>
          <a:p>
            <a:r>
              <a:rPr lang="en-US" altLang="zh-TW" dirty="0" smtClean="0"/>
              <a:t>1. An Introduction to Generative Media</a:t>
            </a:r>
          </a:p>
          <a:p>
            <a:r>
              <a:rPr lang="en-US" altLang="zh-TW" dirty="0" smtClean="0"/>
              <a:t>2. Transformers</a:t>
            </a:r>
          </a:p>
          <a:p>
            <a:r>
              <a:rPr lang="en-US" altLang="zh-TW" dirty="0" smtClean="0"/>
              <a:t>3. Compressing and Representing Information</a:t>
            </a:r>
          </a:p>
          <a:p>
            <a:r>
              <a:rPr lang="en-US" altLang="zh-TW" dirty="0" smtClean="0"/>
              <a:t>4. Diffusion Models</a:t>
            </a:r>
          </a:p>
          <a:p>
            <a:r>
              <a:rPr lang="en-US" altLang="zh-TW" dirty="0" smtClean="0"/>
              <a:t>5. Stable Diffusion and Conditional Generation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II. Transfer Learning for Generative Models</a:t>
            </a:r>
          </a:p>
          <a:p>
            <a:r>
              <a:rPr lang="en-US" altLang="zh-TW" dirty="0" smtClean="0"/>
              <a:t>6. Fine-Tuning Language Models</a:t>
            </a:r>
          </a:p>
          <a:p>
            <a:r>
              <a:rPr lang="en-US" altLang="zh-TW" dirty="0" smtClean="0"/>
              <a:t>7. Fine-Tuning Stable Diffusion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III. Going Further</a:t>
            </a:r>
          </a:p>
          <a:p>
            <a:r>
              <a:rPr lang="en-US" altLang="zh-TW" dirty="0" smtClean="0"/>
              <a:t>8. Creative Applications of Text-to-Image Models</a:t>
            </a:r>
          </a:p>
          <a:p>
            <a:r>
              <a:rPr lang="en-US" altLang="zh-TW" dirty="0" smtClean="0"/>
              <a:t>9. Generating Audio</a:t>
            </a:r>
          </a:p>
          <a:p>
            <a:r>
              <a:rPr lang="en-US" altLang="zh-TW" dirty="0" smtClean="0"/>
              <a:t>10. Rapidly Advancing Areas in Generative AI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A. Open Source Tools</a:t>
            </a:r>
          </a:p>
          <a:p>
            <a:r>
              <a:rPr lang="en-US" altLang="zh-TW" dirty="0" smtClean="0"/>
              <a:t>B. LLM Memory Requirements</a:t>
            </a:r>
          </a:p>
          <a:p>
            <a:r>
              <a:rPr lang="en-US" altLang="zh-TW" dirty="0" smtClean="0"/>
              <a:t>C. End-to-End Retrieval-Augmented Generation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87061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20295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Deployment Tools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97799" y="1244830"/>
            <a:ext cx="2694666" cy="354208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42277" y="1244830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 smtClean="0"/>
              <a:t>vLLM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" y="3778787"/>
            <a:ext cx="3843384" cy="186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798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1031" y="1690689"/>
            <a:ext cx="3414424" cy="2276283"/>
          </a:xfrm>
          <a:prstGeom prst="rect">
            <a:avLst/>
          </a:prstGeom>
        </p:spPr>
      </p:pic>
      <p:sp>
        <p:nvSpPr>
          <p:cNvPr id="5" name="向右箭號 4"/>
          <p:cNvSpPr/>
          <p:nvPr/>
        </p:nvSpPr>
        <p:spPr>
          <a:xfrm>
            <a:off x="4680696" y="2548440"/>
            <a:ext cx="408372" cy="42612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向右箭號 5"/>
          <p:cNvSpPr/>
          <p:nvPr/>
        </p:nvSpPr>
        <p:spPr>
          <a:xfrm>
            <a:off x="2824579" y="2548441"/>
            <a:ext cx="408372" cy="42612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459531" y="2161340"/>
            <a:ext cx="2119543" cy="1200329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dirty="0" smtClean="0"/>
              <a:t>prompt = </a:t>
            </a:r>
          </a:p>
          <a:p>
            <a:r>
              <a:rPr lang="en-US" altLang="zh-TW" dirty="0" smtClean="0"/>
              <a:t>"a photograph of an astronaut riding a horse"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/>
          <a:srcRect l="23557" r="25216"/>
          <a:stretch/>
        </p:blipFill>
        <p:spPr>
          <a:xfrm>
            <a:off x="3311371" y="2246828"/>
            <a:ext cx="1207363" cy="1325734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492" y="3755803"/>
            <a:ext cx="2273707" cy="280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392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3233" y="449327"/>
            <a:ext cx="3414056" cy="228010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892220" y="3244334"/>
            <a:ext cx="20279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generate mask data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320" y="3613666"/>
            <a:ext cx="2881461" cy="275618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267061" y="3164435"/>
            <a:ext cx="2835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 smtClean="0"/>
              <a:t>genearte</a:t>
            </a:r>
            <a:r>
              <a:rPr lang="en-US" altLang="zh-TW" dirty="0" smtClean="0"/>
              <a:t> mask binary image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7927" y="3721963"/>
            <a:ext cx="3524435" cy="234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540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224" y="2674812"/>
            <a:ext cx="3414056" cy="2280102"/>
          </a:xfrm>
          <a:prstGeom prst="rect">
            <a:avLst/>
          </a:prstGeom>
        </p:spPr>
      </p:pic>
      <p:sp>
        <p:nvSpPr>
          <p:cNvPr id="5" name="向右箭號 4"/>
          <p:cNvSpPr/>
          <p:nvPr/>
        </p:nvSpPr>
        <p:spPr>
          <a:xfrm>
            <a:off x="3888420" y="3453413"/>
            <a:ext cx="656947" cy="461639"/>
          </a:xfrm>
          <a:prstGeom prst="rightArrow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0507" y="2380903"/>
            <a:ext cx="4282854" cy="285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460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403934" y="2136067"/>
            <a:ext cx="2570085" cy="1477328"/>
          </a:xfrm>
          <a:prstGeom prst="rect">
            <a:avLst/>
          </a:prstGeom>
          <a:ln w="28575"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r>
              <a:rPr lang="en-US" altLang="zh-TW" dirty="0" smtClean="0"/>
              <a:t>prompt = </a:t>
            </a:r>
          </a:p>
          <a:p>
            <a:r>
              <a:rPr lang="en-US" altLang="zh-TW" dirty="0" smtClean="0"/>
              <a:t>"a photo of an astronaut riding a horse on </a:t>
            </a:r>
            <a:r>
              <a:rPr lang="en-US" altLang="zh-TW" dirty="0" err="1" smtClean="0"/>
              <a:t>mars,blazing</a:t>
            </a:r>
            <a:r>
              <a:rPr lang="en-US" altLang="zh-TW" dirty="0" smtClean="0"/>
              <a:t> fast, wind and sand moving back"</a:t>
            </a:r>
            <a:endParaRPr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3138257" y="2661667"/>
            <a:ext cx="408372" cy="42612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23557" r="25216"/>
          <a:stretch/>
        </p:blipFill>
        <p:spPr>
          <a:xfrm>
            <a:off x="3617651" y="2136067"/>
            <a:ext cx="1345422" cy="1477328"/>
          </a:xfrm>
          <a:prstGeom prst="rect">
            <a:avLst/>
          </a:prstGeom>
        </p:spPr>
      </p:pic>
      <p:sp>
        <p:nvSpPr>
          <p:cNvPr id="6" name="向右箭號 5"/>
          <p:cNvSpPr/>
          <p:nvPr/>
        </p:nvSpPr>
        <p:spPr>
          <a:xfrm>
            <a:off x="5091799" y="2661667"/>
            <a:ext cx="408372" cy="426128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3546" y="1690689"/>
            <a:ext cx="2937214" cy="293721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492" y="3755803"/>
            <a:ext cx="2273707" cy="280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992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99242" y="643123"/>
            <a:ext cx="7967709" cy="5632311"/>
          </a:xfrm>
          <a:prstGeom prst="rect">
            <a:avLst/>
          </a:prstGeom>
          <a:ln w="28575">
            <a:solidFill>
              <a:schemeClr val="accent3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2000" dirty="0" smtClean="0"/>
              <a:t># start pipeline</a:t>
            </a:r>
          </a:p>
          <a:p>
            <a:r>
              <a:rPr lang="en-US" altLang="zh-TW" sz="2000" dirty="0" smtClean="0"/>
              <a:t>import torch</a:t>
            </a:r>
          </a:p>
          <a:p>
            <a:endParaRPr lang="en-US" altLang="zh-TW" sz="2000" dirty="0" smtClean="0"/>
          </a:p>
          <a:p>
            <a:r>
              <a:rPr lang="en-US" altLang="zh-TW" sz="2000" dirty="0" smtClean="0"/>
              <a:t>from diffusers import </a:t>
            </a:r>
            <a:r>
              <a:rPr lang="en-US" altLang="zh-TW" sz="2000" dirty="0" err="1" smtClean="0"/>
              <a:t>StableDiffusionPipeline</a:t>
            </a:r>
            <a:endParaRPr lang="en-US" altLang="zh-TW" sz="2000" dirty="0" smtClean="0"/>
          </a:p>
          <a:p>
            <a:endParaRPr lang="en-US" altLang="zh-TW" sz="2000" dirty="0" smtClean="0"/>
          </a:p>
          <a:p>
            <a:r>
              <a:rPr lang="en-US" altLang="zh-TW" sz="2000" dirty="0" smtClean="0"/>
              <a:t>pipe = </a:t>
            </a:r>
            <a:r>
              <a:rPr lang="en-US" altLang="zh-TW" sz="2000" dirty="0" err="1" smtClean="0"/>
              <a:t>StableDiffusionPipeline.from_pretrained</a:t>
            </a:r>
            <a:r>
              <a:rPr lang="en-US" altLang="zh-TW" sz="2000" dirty="0" smtClean="0"/>
              <a:t>(</a:t>
            </a:r>
          </a:p>
          <a:p>
            <a:r>
              <a:rPr lang="en-US" altLang="zh-TW" sz="2000" dirty="0" smtClean="0"/>
              <a:t>    "</a:t>
            </a:r>
            <a:r>
              <a:rPr lang="en-US" altLang="zh-TW" sz="2000" dirty="0" err="1" smtClean="0"/>
              <a:t>runwayml</a:t>
            </a:r>
            <a:r>
              <a:rPr lang="en-US" altLang="zh-TW" sz="2000" dirty="0" smtClean="0"/>
              <a:t>/stable-diffusion-v1-5"</a:t>
            </a:r>
          </a:p>
          <a:p>
            <a:r>
              <a:rPr lang="en-US" altLang="zh-TW" sz="2000" dirty="0" smtClean="0"/>
              <a:t>    , </a:t>
            </a:r>
            <a:r>
              <a:rPr lang="en-US" altLang="zh-TW" sz="2000" dirty="0" err="1" smtClean="0"/>
              <a:t>torch_dtype</a:t>
            </a:r>
            <a:r>
              <a:rPr lang="en-US" altLang="zh-TW" sz="2000" dirty="0" smtClean="0"/>
              <a:t>=torch.float16</a:t>
            </a:r>
          </a:p>
          <a:p>
            <a:r>
              <a:rPr lang="en-US" altLang="zh-TW" sz="2000" dirty="0" smtClean="0"/>
              <a:t>).to("cuda:0")</a:t>
            </a:r>
          </a:p>
          <a:p>
            <a:endParaRPr lang="en-US" altLang="zh-TW" sz="2000" dirty="0"/>
          </a:p>
          <a:p>
            <a:r>
              <a:rPr lang="en-US" altLang="zh-TW" sz="2000" i="1" dirty="0"/>
              <a:t/>
            </a:r>
            <a:br>
              <a:rPr lang="en-US" altLang="zh-TW" sz="2000" i="1" dirty="0"/>
            </a:br>
            <a:r>
              <a:rPr lang="en-US" altLang="zh-TW" sz="2000" i="1" dirty="0"/>
              <a:t># Generate an image</a:t>
            </a:r>
            <a:r>
              <a:rPr lang="en-US" altLang="zh-TW" sz="2000" dirty="0"/>
              <a:t> </a:t>
            </a:r>
            <a:endParaRPr lang="en-US" altLang="zh-TW" sz="2000" dirty="0" smtClean="0"/>
          </a:p>
          <a:p>
            <a:r>
              <a:rPr lang="en-US" altLang="zh-TW" sz="2000" dirty="0" smtClean="0"/>
              <a:t>prompt </a:t>
            </a:r>
            <a:r>
              <a:rPr lang="en-US" altLang="zh-TW" sz="2000" b="1" dirty="0"/>
              <a:t>=</a:t>
            </a:r>
            <a:r>
              <a:rPr lang="en-US" altLang="zh-TW" sz="2000" dirty="0"/>
              <a:t> "a photo of an astronaut riding a horse on </a:t>
            </a:r>
            <a:r>
              <a:rPr lang="en-US" altLang="zh-TW" sz="2000" dirty="0" err="1"/>
              <a:t>mars,blazing</a:t>
            </a:r>
            <a:r>
              <a:rPr lang="en-US" altLang="zh-TW" sz="2000" dirty="0"/>
              <a:t> fast, wind and sand moving back" </a:t>
            </a:r>
            <a:endParaRPr lang="en-US" altLang="zh-TW" sz="2000" dirty="0" smtClean="0"/>
          </a:p>
          <a:p>
            <a:endParaRPr lang="en-US" altLang="zh-TW" sz="2000" dirty="0" smtClean="0"/>
          </a:p>
          <a:p>
            <a:r>
              <a:rPr lang="en-US" altLang="zh-TW" sz="2000" dirty="0" smtClean="0"/>
              <a:t>image </a:t>
            </a:r>
            <a:r>
              <a:rPr lang="en-US" altLang="zh-TW" sz="2000" b="1" dirty="0"/>
              <a:t>=</a:t>
            </a:r>
            <a:r>
              <a:rPr lang="en-US" altLang="zh-TW" sz="2000" dirty="0"/>
              <a:t> pipe( prompt, </a:t>
            </a:r>
            <a:r>
              <a:rPr lang="en-US" altLang="zh-TW" sz="2000" dirty="0" err="1"/>
              <a:t>num_inference_steps</a:t>
            </a:r>
            <a:r>
              <a:rPr lang="en-US" altLang="zh-TW" sz="2000" b="1" dirty="0"/>
              <a:t>=</a:t>
            </a:r>
            <a:r>
              <a:rPr lang="en-US" altLang="zh-TW" sz="2000" dirty="0"/>
              <a:t>30 )</a:t>
            </a:r>
            <a:r>
              <a:rPr lang="en-US" altLang="zh-TW" sz="2000" b="1" dirty="0"/>
              <a:t>.</a:t>
            </a:r>
            <a:r>
              <a:rPr lang="en-US" altLang="zh-TW" sz="2000" dirty="0"/>
              <a:t>images[0] </a:t>
            </a:r>
            <a:endParaRPr lang="en-US" altLang="zh-TW" sz="2000" dirty="0" smtClean="0"/>
          </a:p>
          <a:p>
            <a:endParaRPr lang="en-US" altLang="zh-TW" sz="2000" dirty="0"/>
          </a:p>
          <a:p>
            <a:r>
              <a:rPr lang="en-US" altLang="zh-TW" sz="2000" dirty="0" smtClean="0"/>
              <a:t>image</a:t>
            </a:r>
            <a:endParaRPr lang="zh-TW" altLang="en-US" sz="2000" dirty="0"/>
          </a:p>
        </p:txBody>
      </p:sp>
      <p:sp>
        <p:nvSpPr>
          <p:cNvPr id="4" name="矩形 3"/>
          <p:cNvSpPr/>
          <p:nvPr/>
        </p:nvSpPr>
        <p:spPr>
          <a:xfrm>
            <a:off x="3475608" y="227624"/>
            <a:ext cx="3377953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FR" altLang="zh-TW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# install diffusers</a:t>
            </a:r>
          </a:p>
          <a:p>
            <a:r>
              <a:rPr lang="fr-FR" altLang="zh-TW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%pip install -U diffusers</a:t>
            </a:r>
            <a:endParaRPr lang="zh-TW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20861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22121</TotalTime>
  <Words>166</Words>
  <Application>Microsoft Office PowerPoint</Application>
  <PresentationFormat>如螢幕大小 (4:3)</PresentationFormat>
  <Paragraphs>46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新細明體</vt:lpstr>
      <vt:lpstr>Arial</vt:lpstr>
      <vt:lpstr>Calibri</vt:lpstr>
      <vt:lpstr>Calibri Light</vt:lpstr>
      <vt:lpstr>Office 佈景主題</vt:lpstr>
      <vt:lpstr>Diffusion Model</vt:lpstr>
      <vt:lpstr>PowerPoint 簡報</vt:lpstr>
      <vt:lpstr>Deployment Tools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Diffusion Model</dc:title>
  <dc:creator>user</dc:creator>
  <cp:lastModifiedBy>user</cp:lastModifiedBy>
  <cp:revision>4</cp:revision>
  <dcterms:created xsi:type="dcterms:W3CDTF">2025-05-24T11:38:17Z</dcterms:created>
  <dcterms:modified xsi:type="dcterms:W3CDTF">2025-06-08T20:20:09Z</dcterms:modified>
</cp:coreProperties>
</file>

<file path=docProps/thumbnail.jpeg>
</file>